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64" r:id="rId5"/>
    <p:sldId id="272" r:id="rId6"/>
    <p:sldId id="258" r:id="rId7"/>
    <p:sldId id="290" r:id="rId8"/>
    <p:sldId id="291" r:id="rId9"/>
    <p:sldId id="292" r:id="rId10"/>
    <p:sldId id="260" r:id="rId11"/>
    <p:sldId id="280" r:id="rId12"/>
    <p:sldId id="282" r:id="rId13"/>
    <p:sldId id="274" r:id="rId14"/>
    <p:sldId id="279" r:id="rId15"/>
    <p:sldId id="262" r:id="rId16"/>
    <p:sldId id="263" r:id="rId17"/>
    <p:sldId id="293" r:id="rId18"/>
    <p:sldId id="266" r:id="rId19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82EDB-AEDC-41FA-A6EC-D948A1BA4C8B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l-PL"/>
        </a:p>
      </dgm:t>
    </dgm:pt>
    <dgm:pt modelId="{D3608194-EACC-480E-BF95-DAEC495DACDA}">
      <dgm:prSet phldrT="[Tekst]"/>
      <dgm:spPr/>
      <dgm:t>
        <a:bodyPr/>
        <a:lstStyle/>
        <a:p>
          <a:r>
            <a:rPr lang="pl-PL" cap="none" dirty="0" smtClean="0">
              <a:effectLst>
                <a:reflection blurRad="12700" stA="48000" endA="300" endPos="55000" dir="5400000" sy="-90000" algn="bl" rotWithShape="0"/>
              </a:effectLst>
            </a:rPr>
            <a:t>disfuncționalitate totală</a:t>
          </a:r>
          <a:endParaRPr lang="pl-PL" dirty="0"/>
        </a:p>
      </dgm:t>
    </dgm:pt>
    <dgm:pt modelId="{6FBD92B2-EB65-4899-A551-6483C41571C1}" type="parTrans" cxnId="{D252470D-9CC5-442C-92CB-947D4E4C76C2}">
      <dgm:prSet/>
      <dgm:spPr/>
      <dgm:t>
        <a:bodyPr/>
        <a:lstStyle/>
        <a:p>
          <a:endParaRPr lang="pl-PL"/>
        </a:p>
      </dgm:t>
    </dgm:pt>
    <dgm:pt modelId="{3BF09A87-C3A8-41F2-B0A8-4F4572224DF6}" type="sibTrans" cxnId="{D252470D-9CC5-442C-92CB-947D4E4C76C2}">
      <dgm:prSet/>
      <dgm:spPr/>
      <dgm:t>
        <a:bodyPr/>
        <a:lstStyle/>
        <a:p>
          <a:endParaRPr lang="pl-PL"/>
        </a:p>
      </dgm:t>
    </dgm:pt>
    <dgm:pt modelId="{19368563-9920-4E6E-AB00-EC624F40EFFA}">
      <dgm:prSet phldrT="[Tekst]"/>
      <dgm:spPr/>
      <dgm:t>
        <a:bodyPr/>
        <a:lstStyle/>
        <a:p>
          <a:r>
            <a:rPr lang="pl-PL" cap="none" dirty="0" smtClean="0">
              <a:effectLst>
                <a:reflection blurRad="12700" stA="48000" endA="300" endPos="55000" dir="5400000" sy="-90000" algn="bl" rotWithShape="0"/>
              </a:effectLst>
            </a:rPr>
            <a:t>Disfuncționalitate parțială </a:t>
          </a:r>
          <a:endParaRPr lang="pl-PL" dirty="0"/>
        </a:p>
      </dgm:t>
    </dgm:pt>
    <dgm:pt modelId="{8C993906-2353-494C-A128-C34306F68B02}" type="parTrans" cxnId="{D06F59DE-EDCA-4C47-B6BA-6EAB420C3327}">
      <dgm:prSet/>
      <dgm:spPr/>
      <dgm:t>
        <a:bodyPr/>
        <a:lstStyle/>
        <a:p>
          <a:endParaRPr lang="pl-PL"/>
        </a:p>
      </dgm:t>
    </dgm:pt>
    <dgm:pt modelId="{B3D6C025-66B0-4B08-A78A-38DE0C611C08}" type="sibTrans" cxnId="{D06F59DE-EDCA-4C47-B6BA-6EAB420C3327}">
      <dgm:prSet/>
      <dgm:spPr/>
      <dgm:t>
        <a:bodyPr/>
        <a:lstStyle/>
        <a:p>
          <a:endParaRPr lang="pl-PL"/>
        </a:p>
      </dgm:t>
    </dgm:pt>
    <dgm:pt modelId="{9C1DAD01-AFE4-4EB3-A761-175CC1D5622D}" type="pres">
      <dgm:prSet presAssocID="{36082EDB-AEDC-41FA-A6EC-D948A1BA4C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2BB5301-C157-4C1C-9599-8CEF4BE539B5}" type="pres">
      <dgm:prSet presAssocID="{D3608194-EACC-480E-BF95-DAEC495DACD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73DCB2-254A-4199-8BEC-A47F783CC8E5}" type="pres">
      <dgm:prSet presAssocID="{3BF09A87-C3A8-41F2-B0A8-4F4572224DF6}" presName="spacer" presStyleCnt="0"/>
      <dgm:spPr/>
    </dgm:pt>
    <dgm:pt modelId="{B9838606-DC8C-4175-9BFD-58AFECB49B5C}" type="pres">
      <dgm:prSet presAssocID="{19368563-9920-4E6E-AB00-EC624F40EFF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06F59DE-EDCA-4C47-B6BA-6EAB420C3327}" srcId="{36082EDB-AEDC-41FA-A6EC-D948A1BA4C8B}" destId="{19368563-9920-4E6E-AB00-EC624F40EFFA}" srcOrd="1" destOrd="0" parTransId="{8C993906-2353-494C-A128-C34306F68B02}" sibTransId="{B3D6C025-66B0-4B08-A78A-38DE0C611C08}"/>
    <dgm:cxn modelId="{2EC9A77D-49E2-410B-A691-47DF6DD1EF26}" type="presOf" srcId="{19368563-9920-4E6E-AB00-EC624F40EFFA}" destId="{B9838606-DC8C-4175-9BFD-58AFECB49B5C}" srcOrd="0" destOrd="0" presId="urn:microsoft.com/office/officeart/2005/8/layout/vList2"/>
    <dgm:cxn modelId="{48D9E747-93C3-4B82-99FE-2C3A75955117}" type="presOf" srcId="{D3608194-EACC-480E-BF95-DAEC495DACDA}" destId="{42BB5301-C157-4C1C-9599-8CEF4BE539B5}" srcOrd="0" destOrd="0" presId="urn:microsoft.com/office/officeart/2005/8/layout/vList2"/>
    <dgm:cxn modelId="{D252470D-9CC5-442C-92CB-947D4E4C76C2}" srcId="{36082EDB-AEDC-41FA-A6EC-D948A1BA4C8B}" destId="{D3608194-EACC-480E-BF95-DAEC495DACDA}" srcOrd="0" destOrd="0" parTransId="{6FBD92B2-EB65-4899-A551-6483C41571C1}" sibTransId="{3BF09A87-C3A8-41F2-B0A8-4F4572224DF6}"/>
    <dgm:cxn modelId="{E8C29865-5F82-40B5-8932-F40144AB9570}" type="presOf" srcId="{36082EDB-AEDC-41FA-A6EC-D948A1BA4C8B}" destId="{9C1DAD01-AFE4-4EB3-A761-175CC1D5622D}" srcOrd="0" destOrd="0" presId="urn:microsoft.com/office/officeart/2005/8/layout/vList2"/>
    <dgm:cxn modelId="{41733146-B019-4C42-A82D-1E1BABC16578}" type="presParOf" srcId="{9C1DAD01-AFE4-4EB3-A761-175CC1D5622D}" destId="{42BB5301-C157-4C1C-9599-8CEF4BE539B5}" srcOrd="0" destOrd="0" presId="urn:microsoft.com/office/officeart/2005/8/layout/vList2"/>
    <dgm:cxn modelId="{6A07877F-0615-4225-8790-158F3E1CC1AA}" type="presParOf" srcId="{9C1DAD01-AFE4-4EB3-A761-175CC1D5622D}" destId="{CB73DCB2-254A-4199-8BEC-A47F783CC8E5}" srcOrd="1" destOrd="0" presId="urn:microsoft.com/office/officeart/2005/8/layout/vList2"/>
    <dgm:cxn modelId="{00ECE83A-57D2-4059-8A5A-5D894A492A96}" type="presParOf" srcId="{9C1DAD01-AFE4-4EB3-A761-175CC1D5622D}" destId="{B9838606-DC8C-4175-9BFD-58AFECB49B5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A29E4D-29B1-4760-ACC9-B33B8FCFD2FA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pl-PL"/>
        </a:p>
      </dgm:t>
    </dgm:pt>
    <dgm:pt modelId="{75F1353F-BE3D-41BD-9CB1-97C65F18E12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>
            <a:lnSpc>
              <a:spcPct val="150000"/>
            </a:lnSpc>
            <a:spcAft>
              <a:spcPts val="0"/>
            </a:spcAft>
          </a:pPr>
          <a:r>
            <a:rPr lang="pl-PL" dirty="0" smtClean="0">
              <a:solidFill>
                <a:schemeClr val="tx1"/>
              </a:solidFill>
            </a:rPr>
            <a:t>-</a:t>
          </a:r>
          <a:r>
            <a:rPr lang="pl-PL" dirty="0" smtClean="0"/>
            <a:t> </a:t>
          </a:r>
          <a:r>
            <a:rPr lang="pl-PL" dirty="0" smtClean="0">
              <a:solidFill>
                <a:schemeClr val="tx1"/>
              </a:solidFill>
            </a:rPr>
            <a:t>nesiguranță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dirty="0" smtClean="0">
              <a:solidFill>
                <a:schemeClr val="tx1"/>
              </a:solidFill>
            </a:rPr>
            <a:t>- relaționare dificilă cu cele două familii</a:t>
          </a:r>
        </a:p>
        <a:p>
          <a:pPr rtl="0">
            <a:lnSpc>
              <a:spcPct val="150000"/>
            </a:lnSpc>
            <a:spcAft>
              <a:spcPts val="0"/>
            </a:spcAft>
          </a:pPr>
          <a:r>
            <a:rPr lang="pl-PL" dirty="0" smtClean="0">
              <a:solidFill>
                <a:schemeClr val="tx1"/>
              </a:solidFill>
            </a:rPr>
            <a:t>- Diferențe între valori, tradiții, reguli, comportamente și cultură între cele două familii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dirty="0" smtClean="0">
              <a:solidFill>
                <a:schemeClr val="tx1"/>
              </a:solidFill>
            </a:rPr>
            <a:t>- Identitatea, apartenența și trecutul 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dirty="0" smtClean="0">
              <a:solidFill>
                <a:schemeClr val="tx1"/>
              </a:solidFill>
            </a:rPr>
            <a:t>- Tulburări emoționale</a:t>
          </a:r>
        </a:p>
        <a:p>
          <a:pPr rtl="0">
            <a:lnSpc>
              <a:spcPct val="150000"/>
            </a:lnSpc>
            <a:spcAft>
              <a:spcPts val="0"/>
            </a:spcAft>
          </a:pPr>
          <a:r>
            <a:rPr lang="pl-PL" dirty="0" smtClean="0">
              <a:solidFill>
                <a:schemeClr val="tx1"/>
              </a:solidFill>
            </a:rPr>
            <a:t>- Situație familială complicată dacă familia are și alți copii</a:t>
          </a:r>
          <a:br>
            <a:rPr lang="pl-PL" dirty="0" smtClean="0">
              <a:solidFill>
                <a:schemeClr val="tx1"/>
              </a:solidFill>
            </a:rPr>
          </a:br>
          <a:r>
            <a:rPr lang="pl-PL" dirty="0" smtClean="0">
              <a:solidFill>
                <a:schemeClr val="tx1"/>
              </a:solidFill>
            </a:rPr>
            <a:t>- Provocare permanentă (întrebări despre viitorul copilului fără răspunsuri clare)</a:t>
          </a:r>
        </a:p>
        <a:p>
          <a:pPr rtl="0">
            <a:lnSpc>
              <a:spcPct val="150000"/>
            </a:lnSpc>
            <a:spcAft>
              <a:spcPts val="0"/>
            </a:spcAft>
          </a:pPr>
          <a:r>
            <a:rPr lang="pl-PL" dirty="0" smtClean="0">
              <a:solidFill>
                <a:schemeClr val="tx1"/>
              </a:solidFill>
            </a:rPr>
            <a:t>(Chapman et al., 2004; Joachimowska, 2008; </a:t>
          </a:r>
          <a:r>
            <a:rPr lang="pl-PL" dirty="0" err="1" smtClean="0">
              <a:solidFill>
                <a:schemeClr val="tx1"/>
              </a:solidFill>
            </a:rPr>
            <a:t>Cattabeni</a:t>
          </a:r>
          <a:r>
            <a:rPr lang="pl-PL" dirty="0" smtClean="0">
              <a:solidFill>
                <a:schemeClr val="tx1"/>
              </a:solidFill>
            </a:rPr>
            <a:t>, 2008).</a:t>
          </a:r>
          <a:endParaRPr lang="pl-PL" dirty="0">
            <a:solidFill>
              <a:schemeClr val="tx1"/>
            </a:solidFill>
          </a:endParaRPr>
        </a:p>
      </dgm:t>
    </dgm:pt>
    <dgm:pt modelId="{A90B4B55-141A-4757-9555-C2307A2C8B9B}" type="parTrans" cxnId="{68A99A07-F49D-4972-8A97-172CC6FEB85B}">
      <dgm:prSet/>
      <dgm:spPr/>
      <dgm:t>
        <a:bodyPr/>
        <a:lstStyle/>
        <a:p>
          <a:endParaRPr lang="pl-PL"/>
        </a:p>
      </dgm:t>
    </dgm:pt>
    <dgm:pt modelId="{3AC6E7EF-8B16-4937-90AE-917DAD77EF94}" type="sibTrans" cxnId="{68A99A07-F49D-4972-8A97-172CC6FEB85B}">
      <dgm:prSet/>
      <dgm:spPr/>
      <dgm:t>
        <a:bodyPr/>
        <a:lstStyle/>
        <a:p>
          <a:endParaRPr lang="pl-PL"/>
        </a:p>
      </dgm:t>
    </dgm:pt>
    <dgm:pt modelId="{310B5217-2348-443B-A5ED-5AE070219072}" type="pres">
      <dgm:prSet presAssocID="{A7A29E4D-29B1-4760-ACC9-B33B8FCFD2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BE013AD-F7A2-4567-A55A-EB5ACC3253D6}" type="pres">
      <dgm:prSet presAssocID="{75F1353F-BE3D-41BD-9CB1-97C65F18E12C}" presName="parentText" presStyleLbl="node1" presStyleIdx="0" presStyleCnt="1" custScaleY="99272" custLinFactNeighborX="26" custLinFactNeighborY="242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772A3CD-2AEB-4E72-803F-CE4651B11482}" type="presOf" srcId="{75F1353F-BE3D-41BD-9CB1-97C65F18E12C}" destId="{6BE013AD-F7A2-4567-A55A-EB5ACC3253D6}" srcOrd="0" destOrd="0" presId="urn:microsoft.com/office/officeart/2005/8/layout/vList2"/>
    <dgm:cxn modelId="{68A99A07-F49D-4972-8A97-172CC6FEB85B}" srcId="{A7A29E4D-29B1-4760-ACC9-B33B8FCFD2FA}" destId="{75F1353F-BE3D-41BD-9CB1-97C65F18E12C}" srcOrd="0" destOrd="0" parTransId="{A90B4B55-141A-4757-9555-C2307A2C8B9B}" sibTransId="{3AC6E7EF-8B16-4937-90AE-917DAD77EF94}"/>
    <dgm:cxn modelId="{320EC09C-AB26-48C8-8DE4-CAF691247F5D}" type="presOf" srcId="{A7A29E4D-29B1-4760-ACC9-B33B8FCFD2FA}" destId="{310B5217-2348-443B-A5ED-5AE070219072}" srcOrd="0" destOrd="0" presId="urn:microsoft.com/office/officeart/2005/8/layout/vList2"/>
    <dgm:cxn modelId="{4B48C9A2-B81C-4489-BA56-C34F6368656E}" type="presParOf" srcId="{310B5217-2348-443B-A5ED-5AE070219072}" destId="{6BE013AD-F7A2-4567-A55A-EB5ACC3253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C9124C-F13B-4F59-9879-23F0C9A469F2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C5183A-1199-4FD5-B7E7-B75909B4E89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518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2A1E4-A5E7-42C0-8EBF-D1979AD57E85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71E5E-5C54-49ED-BEFE-32E57F309D2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37028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8EB5C-53C2-4BB5-837E-F994FA5185BB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2FCD5C4-B7BB-4AAA-B221-2FE6B6939EC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3574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6ADFB-7C6A-4D54-A129-3C448F67E218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4C12B-B38D-4110-9DE6-B33B70337F4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1953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34ED-F9FB-4091-BC1A-BAA545CA4F9B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FA11427A-CCFC-4A75-8292-63D911478EA8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70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8EA7637-27D2-4207-A483-C78D92B9F8FE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CE6636-7185-4CEA-86BA-7B20740AE954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40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96F84B-73D7-405E-8B8C-9C2F4E00AEB5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BF2335-11C4-4338-BEBE-76663500774C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35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1E48-37CA-4B7E-B1FA-8025D0ECD88D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B077-4C12-4B6B-B762-89241EF00EB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6127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8B4F9-A0D0-4226-8338-8312506BAFCC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6CCDE5-AFEA-40F1-A84A-5D344E0CB0A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1406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257A8-F93F-43DB-8C7D-81C259EBF4C0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E2FE9-155B-4F09-B9A0-11A3F5CA3CB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0407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57F7E12-1C9E-460F-822F-40E17966E8FB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2588F357-1A44-4040-9B43-0699C3DBA4DC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101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80C8F06-E47B-4576-A05B-301737BA2DD2}" type="datetimeFigureOut">
              <a:rPr lang="pl-PL"/>
              <a:pPr>
                <a:defRPr/>
              </a:pPr>
              <a:t>07.05.2020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fld id="{B780BF3A-9EE1-4843-B1CB-353A17F81CF8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3" r:id="rId2"/>
    <p:sldLayoutId id="2147483835" r:id="rId3"/>
    <p:sldLayoutId id="2147483836" r:id="rId4"/>
    <p:sldLayoutId id="2147483837" r:id="rId5"/>
    <p:sldLayoutId id="2147483832" r:id="rId6"/>
    <p:sldLayoutId id="2147483838" r:id="rId7"/>
    <p:sldLayoutId id="2147483831" r:id="rId8"/>
    <p:sldLayoutId id="2147483839" r:id="rId9"/>
    <p:sldLayoutId id="2147483830" r:id="rId10"/>
    <p:sldLayoutId id="21474838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BEAE98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2A9B9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lefos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4679950"/>
          </a:xfrm>
        </p:spPr>
        <p:txBody>
          <a:bodyPr/>
          <a:lstStyle/>
          <a:p>
            <a:pPr algn="ctr" eaLnBrk="1" hangingPunct="1"/>
            <a:r>
              <a:rPr lang="en-GB" altLang="pl-PL" sz="2800" i="1" cap="none" dirty="0" smtClean="0"/>
              <a:t>IMAGINEA PSIHOLOGI</a:t>
            </a:r>
            <a:r>
              <a:rPr lang="ro-RO" altLang="pl-PL" sz="2800" i="1" cap="none" dirty="0" smtClean="0"/>
              <a:t>CĂ A UNUI COPIL </a:t>
            </a:r>
            <a:r>
              <a:rPr lang="en-GB" altLang="pl-PL" sz="2800" i="1" cap="none" dirty="0" smtClean="0"/>
              <a:t>AFLAT </a:t>
            </a:r>
            <a:r>
              <a:rPr lang="ro-RO" altLang="pl-PL" sz="2800" i="1" cap="none" dirty="0" smtClean="0"/>
              <a:t>ÎN PLASAMENT</a:t>
            </a:r>
            <a:r>
              <a:rPr lang="pl-PL" altLang="pl-PL" sz="2800" i="1" cap="none" dirty="0" smtClean="0"/>
              <a:t/>
            </a:r>
            <a:br>
              <a:rPr lang="pl-PL" altLang="pl-PL" sz="2800" i="1" cap="none" dirty="0" smtClean="0"/>
            </a:br>
            <a:r>
              <a:rPr lang="pl-PL" altLang="pl-PL" sz="3600" i="1" cap="none" dirty="0" smtClean="0">
                <a:solidFill>
                  <a:srgbClr val="FF0000"/>
                </a:solidFill>
              </a:rPr>
              <a:t/>
            </a:r>
            <a:br>
              <a:rPr lang="pl-PL" altLang="pl-PL" sz="3600" i="1" cap="none" dirty="0" smtClean="0">
                <a:solidFill>
                  <a:srgbClr val="FF0000"/>
                </a:solidFill>
              </a:rPr>
            </a:br>
            <a:r>
              <a:rPr lang="pl-PL" altLang="pl-PL" i="1" cap="none" dirty="0" smtClean="0">
                <a:solidFill>
                  <a:srgbClr val="FF0000"/>
                </a:solidFill>
              </a:rPr>
              <a:t/>
            </a:r>
            <a:br>
              <a:rPr lang="pl-PL" altLang="pl-PL" i="1" cap="none" dirty="0" smtClean="0">
                <a:solidFill>
                  <a:srgbClr val="FF0000"/>
                </a:solidFill>
              </a:rPr>
            </a:br>
            <a:r>
              <a:rPr lang="pl-PL" altLang="pl-PL" i="1" cap="none" dirty="0" smtClean="0">
                <a:solidFill>
                  <a:srgbClr val="FF0000"/>
                </a:solidFill>
              </a:rPr>
              <a:t> </a:t>
            </a:r>
            <a:r>
              <a:rPr lang="pl-PL" altLang="pl-PL" sz="3600" i="1" cap="none" dirty="0">
                <a:solidFill>
                  <a:srgbClr val="FF0000"/>
                </a:solidFill>
              </a:rPr>
              <a:t>PROIECTUL</a:t>
            </a:r>
            <a:r>
              <a:rPr lang="pl-PL" altLang="pl-PL" i="1" cap="none" dirty="0" smtClean="0">
                <a:solidFill>
                  <a:srgbClr val="FF0000"/>
                </a:solidFill>
              </a:rPr>
              <a:t> </a:t>
            </a:r>
            <a:r>
              <a:rPr lang="pl-PL" altLang="pl-PL" sz="3600" i="1" cap="none" dirty="0" smtClean="0">
                <a:solidFill>
                  <a:srgbClr val="FF0000"/>
                </a:solidFill>
              </a:rPr>
              <a:t>FALEFOS</a:t>
            </a:r>
            <a:br>
              <a:rPr lang="pl-PL" altLang="pl-PL" sz="3600" i="1" cap="none" dirty="0" smtClean="0">
                <a:solidFill>
                  <a:srgbClr val="FF0000"/>
                </a:solidFill>
              </a:rPr>
            </a:br>
            <a:endParaRPr lang="pl-PL" altLang="pl-PL" sz="3600" i="1" cap="none" dirty="0" smtClean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pl-PL" altLang="pl-PL" sz="2800" smtClean="0"/>
              <a:t>Institute of Psychology, University of Lodz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600" dirty="0" smtClean="0"/>
              <a:t>Probleme majore ale copiilor care trăiesc în familii de plasament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38026355"/>
              </p:ext>
            </p:extLst>
          </p:nvPr>
        </p:nvGraphicFramePr>
        <p:xfrm>
          <a:off x="487363" y="1562101"/>
          <a:ext cx="3886199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484" name="Symbol zastępczy zawartości 4"/>
          <p:cNvPicPr>
            <a:picLocks noGrp="1" noChangeAspect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2808287" cy="2253356"/>
          </a:xfrm>
        </p:spPr>
      </p:pic>
      <p:cxnSp>
        <p:nvCxnSpPr>
          <p:cNvPr id="11" name="Łącznik prosty ze strzałką 10"/>
          <p:cNvCxnSpPr/>
          <p:nvPr/>
        </p:nvCxnSpPr>
        <p:spPr>
          <a:xfrm>
            <a:off x="2916238" y="2205038"/>
            <a:ext cx="3311525" cy="1800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>
            <a:off x="2916238" y="2205038"/>
            <a:ext cx="3311525" cy="1800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487988" y="5321300"/>
            <a:ext cx="1963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364163" y="5661025"/>
            <a:ext cx="324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dirty="0" smtClean="0"/>
              <a:t>Conflict de Loialitate</a:t>
            </a:r>
            <a:endParaRPr lang="pl-PL" alt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sz="3200" dirty="0" smtClean="0"/>
              <a:t>Performanța școlară a copiilor din familiile de plasament</a:t>
            </a:r>
          </a:p>
        </p:txBody>
      </p:sp>
      <p:sp>
        <p:nvSpPr>
          <p:cNvPr id="21507" name="Symbol zastępczy zawartości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pl-PL" altLang="pl-PL" sz="2000" dirty="0" smtClean="0"/>
              <a:t>Rezultate mai slabe față de ceilalți copii (Badora, 1998).</a:t>
            </a:r>
          </a:p>
          <a:p>
            <a:pPr eaLnBrk="1" hangingPunct="1"/>
            <a:r>
              <a:rPr lang="pl-PL" altLang="pl-PL" sz="2000" dirty="0" smtClean="0"/>
              <a:t>Motivație scăzută (Winogrodzka, 2007).</a:t>
            </a:r>
          </a:p>
        </p:txBody>
      </p:sp>
      <p:sp>
        <p:nvSpPr>
          <p:cNvPr id="2150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pl-PL" altLang="pl-PL" sz="2000" dirty="0" smtClean="0"/>
              <a:t>Nivel de socializare scăzut. </a:t>
            </a:r>
          </a:p>
          <a:p>
            <a:pPr eaLnBrk="1" hangingPunct="1"/>
            <a:r>
              <a:rPr lang="pl-PL" altLang="pl-PL" sz="2000" dirty="0" smtClean="0"/>
              <a:t>Statut social inferior între colegii de școală (Badora, 1998).</a:t>
            </a:r>
          </a:p>
          <a:p>
            <a:pPr eaLnBrk="1" hangingPunct="1"/>
            <a:endParaRPr lang="pl-PL" altLang="pl-PL" sz="2000" dirty="0" smtClean="0"/>
          </a:p>
        </p:txBody>
      </p:sp>
      <p:sp>
        <p:nvSpPr>
          <p:cNvPr id="21509" name="Symbol zastępczy tekstu 4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Aspect cognitiv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39763"/>
          </a:xfrm>
        </p:spPr>
        <p:txBody>
          <a:bodyPr>
            <a:normAutofit/>
          </a:bodyPr>
          <a:lstStyle/>
          <a:p>
            <a:pPr eaLnBrk="1" hangingPunct="1"/>
            <a:r>
              <a:rPr lang="pl-PL" altLang="pl-PL" dirty="0" smtClean="0"/>
              <a:t>Aspect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lIns="55385" tIns="27693" rIns="55385" bIns="27693"/>
          <a:lstStyle/>
          <a:p>
            <a:pPr eaLnBrk="1" hangingPunct="1"/>
            <a:r>
              <a:rPr lang="pl-PL" altLang="pl-PL" dirty="0" smtClean="0">
                <a:solidFill>
                  <a:schemeClr val="hlink"/>
                </a:solidFill>
              </a:rPr>
              <a:t>Teorie de realitate personală</a:t>
            </a:r>
            <a:endParaRPr lang="pl-PL" altLang="pl-PL" dirty="0" smtClean="0"/>
          </a:p>
        </p:txBody>
      </p:sp>
      <p:sp>
        <p:nvSpPr>
          <p:cNvPr id="22531" name="Symbol zastępczy zawartości 1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l-PL" altLang="pl-PL" dirty="0"/>
              <a:t>Î</a:t>
            </a:r>
            <a:r>
              <a:rPr lang="pl-PL" altLang="pl-PL" dirty="0" smtClean="0"/>
              <a:t>n cursul dezvoltării și creșterii oamenii își creează o așa numită </a:t>
            </a:r>
            <a:r>
              <a:rPr lang="pl-PL" altLang="pl-PL" dirty="0" smtClean="0">
                <a:solidFill>
                  <a:schemeClr val="hlink"/>
                </a:solidFill>
              </a:rPr>
              <a:t>Teorie de realitate pesonală</a:t>
            </a:r>
            <a:r>
              <a:rPr lang="pl-PL" altLang="pl-PL" dirty="0" smtClean="0"/>
              <a:t>, care se realizează din experiențele importante și formează baza de evaluare și apreciere a lumii din jur și a sinelui.</a:t>
            </a:r>
            <a:br>
              <a:rPr lang="pl-PL" altLang="pl-PL" dirty="0" smtClean="0"/>
            </a:br>
            <a:endParaRPr lang="pl-PL" altLang="pl-PL" dirty="0" smtClean="0"/>
          </a:p>
          <a:p>
            <a:pPr eaLnBrk="1" hangingPunct="1">
              <a:buFont typeface="Wingdings" pitchFamily="2" charset="2"/>
              <a:buNone/>
            </a:pPr>
            <a:r>
              <a:rPr lang="pl-PL" altLang="pl-PL" sz="2400" dirty="0" smtClean="0"/>
              <a:t>Lumea est un loc sigur/Lumea este plină de pericole.</a:t>
            </a:r>
          </a:p>
          <a:p>
            <a:pPr eaLnBrk="1" hangingPunct="1">
              <a:buFont typeface="Wingdings" pitchFamily="2" charset="2"/>
              <a:buNone/>
            </a:pPr>
            <a:r>
              <a:rPr lang="pl-PL" altLang="pl-PL" sz="2400" dirty="0" smtClean="0"/>
              <a:t>Sunt un om de valoare/Nu sunt bun de nimic.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altLang="pl-PL" sz="3600" dirty="0" smtClean="0"/>
              <a:t>Familia de plasament vs. copiii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pl-PL" sz="2400" dirty="0" smtClean="0"/>
              <a:t>Datoria familiei de plasament este de a oferi îngrijire integrală copilului plasat la ei inclusiv adresarea problematicii dezvoltării psihice, fizice, sociale și culturale. (Łuczyński, 2008).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 sz="2400" dirty="0" smtClean="0"/>
          </a:p>
          <a:p>
            <a:pPr eaLnBrk="1" hangingPunct="1">
              <a:lnSpc>
                <a:spcPct val="90000"/>
              </a:lnSpc>
            </a:pPr>
            <a:r>
              <a:rPr lang="pl-PL" altLang="pl-PL" sz="2400" dirty="0" smtClean="0"/>
              <a:t>Părinții care au observat probleme au declarat că de obicei copiii suferă de mai multe tipuri de probleme (Ruszkowska, 2013).</a:t>
            </a:r>
          </a:p>
          <a:p>
            <a:pPr eaLnBrk="1" hangingPunct="1">
              <a:lnSpc>
                <a:spcPct val="90000"/>
              </a:lnSpc>
            </a:pPr>
            <a:endParaRPr lang="pl-PL" alt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altLang="pl-PL" sz="4000" dirty="0" smtClean="0"/>
              <a:t>Aspecte negative ale plasmentului familial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ro-RO" altLang="pl-PL" dirty="0" smtClean="0"/>
              <a:t>Ruperea legăturilor emoționale între familia de plasament și copil în momentul reîntoarcerii la familia biologică</a:t>
            </a:r>
            <a:r>
              <a:rPr lang="en-US" altLang="pl-PL" dirty="0" smtClean="0"/>
              <a:t> </a:t>
            </a:r>
            <a:r>
              <a:rPr lang="pl-PL" altLang="pl-PL" dirty="0" smtClean="0"/>
              <a:t>         un sentiment de pierdere</a:t>
            </a:r>
            <a:r>
              <a:rPr lang="en-US" altLang="pl-PL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altLang="pl-PL" dirty="0" smtClean="0"/>
          </a:p>
          <a:p>
            <a:pPr eaLnBrk="1" hangingPunct="1"/>
            <a:r>
              <a:rPr lang="pl-PL" altLang="pl-PL" dirty="0" smtClean="0"/>
              <a:t>Aspectul ”temporar</a:t>
            </a:r>
            <a:r>
              <a:rPr lang="en-US" altLang="pl-PL" dirty="0" smtClean="0"/>
              <a:t>” </a:t>
            </a:r>
            <a:r>
              <a:rPr lang="ro-RO" altLang="pl-PL" dirty="0" smtClean="0"/>
              <a:t>al locuirii la familia de plasament</a:t>
            </a:r>
            <a:r>
              <a:rPr lang="pl-PL" altLang="pl-PL" dirty="0" smtClean="0"/>
              <a:t>, dezavantaj din punctul de vedere al dezvoltării emoționale și psihice </a:t>
            </a:r>
            <a:r>
              <a:rPr lang="en-US" altLang="pl-PL" dirty="0" smtClean="0"/>
              <a:t>(</a:t>
            </a:r>
            <a:r>
              <a:rPr lang="en-US" altLang="pl-PL" dirty="0" err="1" smtClean="0"/>
              <a:t>Kleniewska</a:t>
            </a:r>
            <a:r>
              <a:rPr lang="en-US" altLang="pl-PL" dirty="0" smtClean="0"/>
              <a:t>, 2008</a:t>
            </a:r>
            <a:r>
              <a:rPr lang="pl-PL" altLang="pl-PL" dirty="0" smtClean="0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pl-PL" altLang="pl-PL" dirty="0" smtClean="0"/>
          </a:p>
        </p:txBody>
      </p:sp>
      <p:sp>
        <p:nvSpPr>
          <p:cNvPr id="4" name="Strzałka w prawo 3"/>
          <p:cNvSpPr/>
          <p:nvPr/>
        </p:nvSpPr>
        <p:spPr>
          <a:xfrm>
            <a:off x="3887738" y="2708920"/>
            <a:ext cx="6477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Direcția îngrijirii psihologice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70912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 sz="27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 sz="27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 sz="27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pl-PL" altLang="pl-PL" sz="27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altLang="pl-PL" sz="2700" dirty="0" smtClean="0"/>
              <a:t> Acestea sunt necesare pentru îmbunătățirea condițiilor de viață, de dezvoltare și a oportunităților la educație.</a:t>
            </a:r>
          </a:p>
          <a:p>
            <a:pPr marL="0" indent="0" eaLnBrk="1" hangingPunct="1">
              <a:lnSpc>
                <a:spcPct val="90000"/>
              </a:lnSpc>
            </a:pPr>
            <a:endParaRPr lang="pl-PL" altLang="pl-PL" sz="2700" dirty="0" smtClean="0"/>
          </a:p>
          <a:p>
            <a:pPr marL="0" indent="0" eaLnBrk="1" hangingPunct="1">
              <a:lnSpc>
                <a:spcPct val="90000"/>
              </a:lnSpc>
            </a:pPr>
            <a:r>
              <a:rPr lang="pl-PL" altLang="pl-PL" sz="2700" dirty="0" smtClean="0"/>
              <a:t>Este necesar dezvoltarea sistemului de plasament bazat pe procesul de cooperare între cele două familii pentru a îmbunătății învățarea comună.</a:t>
            </a:r>
          </a:p>
        </p:txBody>
      </p:sp>
      <p:sp>
        <p:nvSpPr>
          <p:cNvPr id="4" name="Objaśnienie ze strzałką w dół 3"/>
          <p:cNvSpPr/>
          <p:nvPr/>
        </p:nvSpPr>
        <p:spPr>
          <a:xfrm>
            <a:off x="468313" y="1628775"/>
            <a:ext cx="8064500" cy="1897063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BEAE98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92A9B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2A9B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2A9B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2A9B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92A9B9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 smtClean="0">
                <a:solidFill>
                  <a:srgbClr val="FF0000"/>
                </a:solidFill>
              </a:rPr>
              <a:t>Decizii responsabile în ceea ce privește serviciile sociale,</a:t>
            </a:r>
            <a:endParaRPr lang="pl-PL" altLang="pl-PL" sz="18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 smtClean="0">
                <a:solidFill>
                  <a:srgbClr val="FF0000"/>
                </a:solidFill>
              </a:rPr>
              <a:t>Cooperație bună între părțile implicate,</a:t>
            </a:r>
            <a:endParaRPr lang="pl-PL" altLang="pl-PL" sz="18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>
                <a:solidFill>
                  <a:srgbClr val="FF0000"/>
                </a:solidFill>
              </a:rPr>
              <a:t> </a:t>
            </a:r>
            <a:r>
              <a:rPr lang="pl-PL" altLang="pl-PL" sz="1800" b="1" dirty="0" smtClean="0">
                <a:solidFill>
                  <a:srgbClr val="FF0000"/>
                </a:solidFill>
              </a:rPr>
              <a:t>Mai multe servicii de consiliere profesională.</a:t>
            </a:r>
            <a:endParaRPr lang="pl-PL" altLang="pl-PL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Învățare familială</a:t>
            </a:r>
          </a:p>
        </p:txBody>
      </p:sp>
      <p:sp>
        <p:nvSpPr>
          <p:cNvPr id="2662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ro-RO" altLang="pl-PL" dirty="0" smtClean="0"/>
              <a:t>Procesul învățării familiale este de obicei axat pe educația formală a copiilor</a:t>
            </a:r>
            <a:r>
              <a:rPr lang="en-US" altLang="pl-PL" dirty="0" smtClean="0"/>
              <a:t>.</a:t>
            </a:r>
          </a:p>
          <a:p>
            <a:pPr eaLnBrk="1" hangingPunct="1"/>
            <a:r>
              <a:rPr lang="en-US" altLang="pl-PL" dirty="0" smtClean="0"/>
              <a:t> </a:t>
            </a:r>
            <a:r>
              <a:rPr lang="ro-RO" altLang="pl-PL" dirty="0" smtClean="0"/>
              <a:t>Totuși ar trebui să fim conștienți și să reflectăm asupra educației informale și valorile, relațiile însușite în condiții diferite</a:t>
            </a:r>
            <a:r>
              <a:rPr lang="en-US" altLang="pl-PL" dirty="0" smtClean="0"/>
              <a:t>.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013325"/>
            <a:ext cx="24479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539970" y="1600200"/>
            <a:ext cx="7503922" cy="4525962"/>
          </a:xfr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/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SzPct val="70000"/>
              <a:buFont typeface="Wingdings 2" pitchFamily="18" charset="2"/>
              <a:buNone/>
            </a:pPr>
            <a:r>
              <a:rPr lang="pl-PL" altLang="pl-PL" dirty="0" smtClean="0">
                <a:solidFill>
                  <a:schemeClr val="tx2"/>
                </a:solidFill>
                <a:latin typeface="Franklin Gothic Book" pitchFamily="34" charset="0"/>
              </a:rPr>
              <a:t>	</a:t>
            </a:r>
            <a:r>
              <a:rPr lang="pl-PL" altLang="pl-PL" dirty="0" smtClean="0">
                <a:solidFill>
                  <a:srgbClr val="FF0000"/>
                </a:solidFill>
              </a:rPr>
              <a:t>O familie funcțională reprezintă un sol sănătos care permite o dezvoltare armonioasă a membrilor ca să devină oameni maturi</a:t>
            </a:r>
            <a:r>
              <a:rPr lang="pl-PL" altLang="pl-PL" dirty="0" smtClean="0">
                <a:solidFill>
                  <a:srgbClr val="FF0000"/>
                </a:solidFill>
                <a:latin typeface="Franklin Gothic Book" pitchFamily="34" charset="0"/>
              </a:rPr>
              <a:t>. 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36734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Bibliografie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6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err="1"/>
              <a:t>Cattabeni</a:t>
            </a:r>
            <a:r>
              <a:rPr lang="pl-PL" dirty="0"/>
              <a:t> G. (2008).Dziecko przybyłe z daleka : adopcja i rodzina zastępcza. Wyd. Instytut Wydawniczy </a:t>
            </a:r>
            <a:r>
              <a:rPr lang="pl-PL" dirty="0" err="1"/>
              <a:t>Pax</a:t>
            </a:r>
            <a:r>
              <a:rPr lang="pl-PL" dirty="0"/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/>
              <a:t>Chapman, M. V., Wall, A. </a:t>
            </a:r>
            <a:r>
              <a:rPr lang="en-US" dirty="0" err="1"/>
              <a:t>i</a:t>
            </a:r>
            <a:r>
              <a:rPr lang="en-US" dirty="0"/>
              <a:t> Barth R. P. (2004). Children’s Voices: The Perceptions of Children in Foster Care. </a:t>
            </a:r>
            <a:r>
              <a:rPr lang="en-US" dirty="0" err="1"/>
              <a:t>Amercian</a:t>
            </a:r>
            <a:r>
              <a:rPr lang="en-US" dirty="0"/>
              <a:t> Journal of </a:t>
            </a:r>
            <a:r>
              <a:rPr lang="en-US" dirty="0" err="1"/>
              <a:t>Ortopsychiatry</a:t>
            </a:r>
            <a:r>
              <a:rPr lang="en-US" dirty="0"/>
              <a:t>, 74, 293-304</a:t>
            </a:r>
            <a:r>
              <a:rPr lang="en-US" dirty="0" smtClean="0"/>
              <a:t>.</a:t>
            </a:r>
            <a:endParaRPr lang="pl-PL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/>
              <a:t>Joachimowska, M. (2008). Rodzicielstwo zastępcze. Idea-Problemy-Analizy-Kompetencje. Bydgoszcz: Wydawnictwo Uniwersytetu Kazimierza Wielkiego</a:t>
            </a:r>
            <a:r>
              <a:rPr lang="pl-PL" dirty="0" smtClean="0"/>
              <a:t>.</a:t>
            </a:r>
            <a:endParaRPr lang="pl-PL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/>
              <a:t>Łuczyński, A. (2008). Dzieci w rodzinach zastępczych i dysfunkcjonalnych. </a:t>
            </a:r>
            <a:endParaRPr lang="pl-PL" dirty="0" smtClean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pl-PL" dirty="0"/>
              <a:t> </a:t>
            </a:r>
            <a:r>
              <a:rPr lang="pl-PL" dirty="0" smtClean="0"/>
              <a:t>    Lublin :Wydawnictwo </a:t>
            </a:r>
            <a:r>
              <a:rPr lang="pl-PL" dirty="0"/>
              <a:t>KUL</a:t>
            </a:r>
            <a:r>
              <a:rPr lang="pl-PL" dirty="0" smtClean="0"/>
              <a:t>.</a:t>
            </a:r>
            <a:endParaRPr lang="pl-PL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/>
              <a:t>Ruszkowska M., (2013). Rodzina zastępcza jako środowisko opiekuńczo-wychowawcze. Warszawa: Wyd. Centrum Rozwoju Zasobów Ludzkich.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err="1"/>
              <a:t>Winogrodzka</a:t>
            </a:r>
            <a:r>
              <a:rPr lang="pl-PL" dirty="0"/>
              <a:t>,  L. (2007).</a:t>
            </a:r>
            <a:r>
              <a:rPr lang="pl-PL" b="1" dirty="0"/>
              <a:t> </a:t>
            </a:r>
            <a:r>
              <a:rPr lang="pl-PL" dirty="0"/>
              <a:t>Rodziny zastępcze i ich dzieci. Lublin : Wydawnictwo </a:t>
            </a:r>
            <a:r>
              <a:rPr lang="pl-PL" dirty="0" smtClean="0"/>
              <a:t>Uniwersytetu </a:t>
            </a:r>
            <a:r>
              <a:rPr lang="pl-PL" dirty="0"/>
              <a:t>Marii Curie-Skłodowskiej</a:t>
            </a:r>
            <a:r>
              <a:rPr lang="pl-PL" dirty="0" smtClean="0"/>
              <a:t>.</a:t>
            </a:r>
            <a:endParaRPr lang="pl-PL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pl-PL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altLang="pl-PL" sz="3600" dirty="0" smtClean="0"/>
              <a:t>Despre proiect…</a:t>
            </a:r>
          </a:p>
        </p:txBody>
      </p:sp>
      <p:sp>
        <p:nvSpPr>
          <p:cNvPr id="1024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Procesul de învățare în familii</a:t>
            </a:r>
            <a:r>
              <a:rPr lang="en-GB" altLang="pl-PL" dirty="0" smtClean="0"/>
              <a:t>l</a:t>
            </a:r>
            <a:r>
              <a:rPr lang="pl-PL" altLang="pl-PL" dirty="0" smtClean="0"/>
              <a:t>e de plasament–Programul</a:t>
            </a:r>
            <a:r>
              <a:rPr lang="en-GB" altLang="pl-PL" dirty="0" smtClean="0"/>
              <a:t> de</a:t>
            </a:r>
            <a:r>
              <a:rPr lang="pl-PL" altLang="pl-PL" dirty="0" smtClean="0"/>
              <a:t> învățare pe tot parcursul vieții– Grundtvig.  </a:t>
            </a:r>
          </a:p>
          <a:p>
            <a:pPr eaLnBrk="1" hangingPunct="1"/>
            <a:r>
              <a:rPr lang="pl-PL" altLang="pl-PL" dirty="0" smtClean="0"/>
              <a:t>Program internațional, multi-lateral (7), </a:t>
            </a:r>
            <a:r>
              <a:rPr lang="en-GB" altLang="pl-PL" dirty="0" smtClean="0"/>
              <a:t>DGASPC</a:t>
            </a:r>
            <a:r>
              <a:rPr lang="pl-PL" altLang="pl-PL" dirty="0" smtClean="0"/>
              <a:t> este partener. </a:t>
            </a:r>
          </a:p>
          <a:p>
            <a:pPr eaLnBrk="1" hangingPunct="1"/>
            <a:r>
              <a:rPr lang="pl-PL" altLang="pl-PL" dirty="0" smtClean="0"/>
              <a:t>Durata: 01.11.2013 -31.10.2015.</a:t>
            </a:r>
          </a:p>
          <a:p>
            <a:pPr eaLnBrk="1" hangingPunct="1"/>
            <a:r>
              <a:rPr lang="pl-PL" altLang="pl-PL" sz="2800" b="1" u="sng" dirty="0" smtClean="0">
                <a:hlinkClick r:id="rId2"/>
              </a:rPr>
              <a:t>www.falefos.eu</a:t>
            </a:r>
            <a:endParaRPr lang="pl-PL" altLang="pl-PL" b="1" dirty="0" smtClean="0"/>
          </a:p>
          <a:p>
            <a:pPr eaLnBrk="1" hangingPunct="1"/>
            <a:endParaRPr lang="pl-PL" altLang="pl-P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Obiectivul general al proiectului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pl-PL" altLang="pl-PL" dirty="0" smtClean="0"/>
              <a:t>Sprijinul </a:t>
            </a:r>
            <a:r>
              <a:rPr lang="ro-RO" altLang="pl-PL" dirty="0" smtClean="0"/>
              <a:t>actorilor</a:t>
            </a:r>
            <a:r>
              <a:rPr lang="pl-PL" altLang="pl-PL" dirty="0" smtClean="0"/>
              <a:t> implica</a:t>
            </a:r>
            <a:r>
              <a:rPr lang="ro-RO" altLang="pl-PL" dirty="0" smtClean="0"/>
              <a:t>ți</a:t>
            </a:r>
            <a:r>
              <a:rPr lang="pl-PL" altLang="pl-PL" dirty="0" smtClean="0"/>
              <a:t> în procesul de plasament spre beneficiul copilului. Din perspectiva:</a:t>
            </a:r>
          </a:p>
          <a:p>
            <a:pPr marL="0" indent="0" eaLnBrk="1" hangingPunct="1"/>
            <a:r>
              <a:rPr lang="pl-PL" altLang="pl-PL" dirty="0" smtClean="0"/>
              <a:t>Copilului</a:t>
            </a:r>
          </a:p>
          <a:p>
            <a:pPr marL="0" indent="0" eaLnBrk="1" hangingPunct="1"/>
            <a:r>
              <a:rPr lang="pl-PL" altLang="pl-PL" dirty="0" smtClean="0"/>
              <a:t>Părinților biologici</a:t>
            </a:r>
          </a:p>
          <a:p>
            <a:pPr marL="0" indent="0" eaLnBrk="1" hangingPunct="1"/>
            <a:r>
              <a:rPr lang="pl-PL" altLang="pl-PL" dirty="0" smtClean="0"/>
              <a:t>Familiei de plasament</a:t>
            </a:r>
          </a:p>
          <a:p>
            <a:pPr marL="0" indent="0" eaLnBrk="1" hangingPunct="1"/>
            <a:r>
              <a:rPr lang="pl-PL" altLang="pl-PL" dirty="0" smtClean="0"/>
              <a:t>Asistenți sociali</a:t>
            </a:r>
          </a:p>
          <a:p>
            <a:pPr marL="0" indent="0" eaLnBrk="1" hangingPunct="1"/>
            <a:r>
              <a:rPr lang="pl-PL" altLang="pl-PL" dirty="0" smtClean="0"/>
              <a:t>Standardelor europene</a:t>
            </a:r>
          </a:p>
          <a:p>
            <a:pPr marL="0" indent="0" eaLnBrk="1" hangingPunct="1"/>
            <a:endParaRPr lang="pl-PL" alt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altLang="pl-PL" dirty="0" smtClean="0"/>
              <a:t>Probleme principale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ro-RO" altLang="pl-PL" sz="2500" dirty="0" smtClean="0"/>
              <a:t>Problemele principale în cooperarea dintre familia biologică și familia de plasament</a:t>
            </a:r>
            <a:r>
              <a:rPr lang="en-US" altLang="pl-PL" sz="25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pl-PL" sz="1300" dirty="0" smtClean="0">
                <a:solidFill>
                  <a:srgbClr val="00B050"/>
                </a:solidFill>
              </a:rPr>
              <a:t>(</a:t>
            </a:r>
            <a:r>
              <a:rPr lang="ro-RO" altLang="pl-PL" sz="1300" dirty="0" smtClean="0">
                <a:solidFill>
                  <a:srgbClr val="00B050"/>
                </a:solidFill>
              </a:rPr>
              <a:t>Cum ar trebui soluționate cazurile de conflict și neînțelegerile ivite între familii</a:t>
            </a:r>
            <a:r>
              <a:rPr lang="en-US" altLang="pl-PL" sz="1300" dirty="0" smtClean="0">
                <a:solidFill>
                  <a:srgbClr val="00B050"/>
                </a:solidFill>
              </a:rPr>
              <a:t>, </a:t>
            </a:r>
            <a:r>
              <a:rPr lang="ro-RO" altLang="pl-PL" sz="1300" dirty="0" smtClean="0">
                <a:solidFill>
                  <a:srgbClr val="00B050"/>
                </a:solidFill>
              </a:rPr>
              <a:t>care rezultă din  calitatea de părinte și lipsa cooperării</a:t>
            </a:r>
            <a:r>
              <a:rPr lang="en-US" altLang="pl-PL" sz="1300" dirty="0" smtClean="0">
                <a:solidFill>
                  <a:srgbClr val="00B050"/>
                </a:solidFill>
              </a:rPr>
              <a:t>?)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pl-PL" sz="2500" dirty="0" smtClean="0"/>
              <a:t>• </a:t>
            </a:r>
            <a:r>
              <a:rPr lang="ro-RO" altLang="pl-PL" sz="2500" dirty="0" smtClean="0"/>
              <a:t>Rolul asistentului social în sprijinirea familiilor biologice și familiilor de plasament în procesul de învățare comună</a:t>
            </a:r>
            <a:r>
              <a:rPr lang="en-US" altLang="pl-PL" sz="25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pl-PL" altLang="pl-PL" sz="1300" dirty="0" smtClean="0">
                <a:solidFill>
                  <a:srgbClr val="00B050"/>
                </a:solidFill>
              </a:rPr>
              <a:t>(Cum pot asistenții sociali influența procesul de învățare a familiilor  spre beneficiul ambelor părți</a:t>
            </a:r>
            <a:r>
              <a:rPr lang="en-US" altLang="pl-PL" sz="1300" dirty="0" smtClean="0">
                <a:solidFill>
                  <a:srgbClr val="00B050"/>
                </a:solidFill>
              </a:rPr>
              <a:t>?) </a:t>
            </a:r>
            <a:br>
              <a:rPr lang="en-US" altLang="pl-PL" sz="1300" dirty="0" smtClean="0">
                <a:solidFill>
                  <a:srgbClr val="00B050"/>
                </a:solidFill>
              </a:rPr>
            </a:br>
            <a:r>
              <a:rPr lang="en-US" altLang="pl-PL" sz="2500" dirty="0" smtClean="0"/>
              <a:t>• </a:t>
            </a:r>
            <a:r>
              <a:rPr lang="ro-RO" altLang="pl-PL" sz="2500" dirty="0" smtClean="0"/>
              <a:t>Relația și calitatea cooperării în funcționarea celor 3 actori din sistemul de plasament: </a:t>
            </a:r>
            <a:r>
              <a:rPr lang="ro-RO" altLang="pl-PL" sz="2500" dirty="0"/>
              <a:t>c</a:t>
            </a:r>
            <a:r>
              <a:rPr lang="ro-RO" altLang="pl-PL" sz="2500" dirty="0" smtClean="0"/>
              <a:t>opilul, familia biologică și familia de plasament</a:t>
            </a:r>
            <a:endParaRPr lang="en-US" altLang="pl-PL" sz="2500" dirty="0" smtClean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pl-PL" sz="1300" dirty="0" smtClean="0">
                <a:solidFill>
                  <a:srgbClr val="00B050"/>
                </a:solidFill>
              </a:rPr>
              <a:t>(</a:t>
            </a:r>
            <a:r>
              <a:rPr lang="pl-PL" altLang="pl-PL" sz="1300" dirty="0" smtClean="0">
                <a:solidFill>
                  <a:srgbClr val="00B050"/>
                </a:solidFill>
              </a:rPr>
              <a:t>În ce mod influențează cooperația  procesul de dezvoltare  într-un mediu familial bilogic respectiv de plasament</a:t>
            </a:r>
            <a:r>
              <a:rPr lang="en-US" altLang="pl-PL" sz="1300" dirty="0" smtClean="0">
                <a:solidFill>
                  <a:srgbClr val="00B050"/>
                </a:solidFill>
              </a:rPr>
              <a:t>?) </a:t>
            </a:r>
            <a:br>
              <a:rPr lang="en-US" altLang="pl-PL" sz="1300" dirty="0" smtClean="0">
                <a:solidFill>
                  <a:srgbClr val="00B050"/>
                </a:solidFill>
              </a:rPr>
            </a:br>
            <a:r>
              <a:rPr lang="en-US" altLang="pl-PL" sz="2500" dirty="0" smtClean="0"/>
              <a:t>• </a:t>
            </a:r>
            <a:r>
              <a:rPr lang="ro-RO" altLang="pl-PL" sz="2500" dirty="0" smtClean="0"/>
              <a:t>În ce mod influențează sistemul legislativ și cadrul instituțional  funcționarea familiilor în sistemul de plasament</a:t>
            </a:r>
            <a:r>
              <a:rPr lang="en-US" altLang="pl-PL" sz="25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3600" dirty="0" smtClean="0"/>
              <a:t>Motivele pentru care</a:t>
            </a:r>
            <a:r>
              <a:rPr lang="pl-PL" altLang="pl-PL" sz="3600" dirty="0"/>
              <a:t> </a:t>
            </a:r>
            <a:r>
              <a:rPr lang="pl-PL" altLang="pl-PL" sz="3600" dirty="0" smtClean="0"/>
              <a:t>copiii ajung la familii de plasament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288" y="2133600"/>
            <a:ext cx="8153400" cy="4495800"/>
          </a:xfrm>
        </p:spPr>
        <p:txBody>
          <a:bodyPr/>
          <a:lstStyle/>
          <a:p>
            <a:pPr eaLnBrk="1" hangingPunct="1"/>
            <a:r>
              <a:rPr lang="ro-RO" altLang="pl-PL" b="1" dirty="0" smtClean="0">
                <a:solidFill>
                  <a:srgbClr val="6A4F57"/>
                </a:solidFill>
              </a:rPr>
              <a:t>Alcoolism la </a:t>
            </a:r>
            <a:r>
              <a:rPr lang="ro-RO" altLang="pl-PL" dirty="0" smtClean="0"/>
              <a:t>ambii părinți </a:t>
            </a:r>
            <a:r>
              <a:rPr lang="en-US" altLang="pl-PL" dirty="0" smtClean="0">
                <a:solidFill>
                  <a:srgbClr val="C00000"/>
                </a:solidFill>
              </a:rPr>
              <a:t>– 36.22%</a:t>
            </a:r>
            <a:endParaRPr lang="en-US" altLang="pl-PL" dirty="0" smtClean="0"/>
          </a:p>
          <a:p>
            <a:pPr eaLnBrk="1" hangingPunct="1"/>
            <a:r>
              <a:rPr lang="ro-RO" altLang="pl-PL" b="1" dirty="0" smtClean="0">
                <a:solidFill>
                  <a:srgbClr val="6A4F57"/>
                </a:solidFill>
              </a:rPr>
              <a:t>Moartea </a:t>
            </a:r>
            <a:r>
              <a:rPr lang="ro-RO" altLang="pl-PL" dirty="0" smtClean="0"/>
              <a:t>unui părinte </a:t>
            </a:r>
            <a:r>
              <a:rPr lang="en-US" altLang="pl-PL" dirty="0" smtClean="0">
                <a:solidFill>
                  <a:srgbClr val="C00000"/>
                </a:solidFill>
              </a:rPr>
              <a:t>– 14.96% </a:t>
            </a:r>
          </a:p>
          <a:p>
            <a:pPr eaLnBrk="1" hangingPunct="1"/>
            <a:r>
              <a:rPr lang="en-US" altLang="pl-PL" b="1" dirty="0" err="1" smtClean="0">
                <a:solidFill>
                  <a:srgbClr val="6A4F57"/>
                </a:solidFill>
              </a:rPr>
              <a:t>Emigr</a:t>
            </a:r>
            <a:r>
              <a:rPr lang="ro-RO" altLang="pl-PL" b="1" dirty="0" err="1" smtClean="0">
                <a:solidFill>
                  <a:srgbClr val="6A4F57"/>
                </a:solidFill>
              </a:rPr>
              <a:t>ația</a:t>
            </a:r>
            <a:r>
              <a:rPr lang="ro-RO" altLang="pl-PL" b="1" dirty="0" smtClean="0">
                <a:solidFill>
                  <a:srgbClr val="6A4F57"/>
                </a:solidFill>
              </a:rPr>
              <a:t> </a:t>
            </a:r>
            <a:r>
              <a:rPr lang="en-US" altLang="pl-PL" b="1" dirty="0" smtClean="0">
                <a:solidFill>
                  <a:srgbClr val="6A4F57"/>
                </a:solidFill>
              </a:rPr>
              <a:t> </a:t>
            </a:r>
            <a:r>
              <a:rPr lang="ro-RO" altLang="pl-PL" dirty="0" smtClean="0"/>
              <a:t>unui părinte </a:t>
            </a:r>
            <a:r>
              <a:rPr lang="en-US" altLang="pl-PL" dirty="0" smtClean="0">
                <a:solidFill>
                  <a:srgbClr val="C00000"/>
                </a:solidFill>
              </a:rPr>
              <a:t>– 9.45%</a:t>
            </a:r>
            <a:endParaRPr lang="en-US" altLang="pl-PL" dirty="0" smtClean="0"/>
          </a:p>
          <a:p>
            <a:pPr eaLnBrk="1" hangingPunct="1"/>
            <a:r>
              <a:rPr lang="ro-RO" altLang="pl-PL" b="1" dirty="0" smtClean="0">
                <a:solidFill>
                  <a:srgbClr val="6A4F57"/>
                </a:solidFill>
              </a:rPr>
              <a:t>Probleme mentale </a:t>
            </a:r>
            <a:r>
              <a:rPr lang="ro-RO" altLang="pl-PL" dirty="0" smtClean="0"/>
              <a:t>ale unui părinte </a:t>
            </a:r>
            <a:r>
              <a:rPr lang="en-US" altLang="pl-PL" dirty="0" smtClean="0">
                <a:solidFill>
                  <a:srgbClr val="C00000"/>
                </a:solidFill>
              </a:rPr>
              <a:t>– 5.51%</a:t>
            </a:r>
            <a:endParaRPr lang="en-US" altLang="pl-PL" dirty="0" smtClean="0"/>
          </a:p>
          <a:p>
            <a:pPr eaLnBrk="1" hangingPunct="1"/>
            <a:r>
              <a:rPr lang="ro-RO" altLang="pl-PL" b="1" dirty="0" smtClean="0">
                <a:solidFill>
                  <a:srgbClr val="6A4F57"/>
                </a:solidFill>
              </a:rPr>
              <a:t>Arestul </a:t>
            </a:r>
            <a:r>
              <a:rPr lang="ro-RO" altLang="pl-PL" dirty="0" smtClean="0"/>
              <a:t>unui părinte </a:t>
            </a:r>
            <a:r>
              <a:rPr lang="en-US" altLang="pl-PL" dirty="0" smtClean="0"/>
              <a:t>– </a:t>
            </a:r>
            <a:r>
              <a:rPr lang="en-US" altLang="pl-PL" dirty="0" smtClean="0">
                <a:solidFill>
                  <a:srgbClr val="C00000"/>
                </a:solidFill>
              </a:rPr>
              <a:t>3.15%</a:t>
            </a:r>
            <a:r>
              <a:rPr lang="en-US" altLang="pl-PL" dirty="0" smtClean="0"/>
              <a:t> (</a:t>
            </a:r>
            <a:r>
              <a:rPr lang="en-US" altLang="pl-PL" dirty="0" err="1" smtClean="0"/>
              <a:t>Ruszkowska</a:t>
            </a:r>
            <a:r>
              <a:rPr lang="en-US" altLang="pl-PL" dirty="0" smtClean="0"/>
              <a:t>, 2013).</a:t>
            </a:r>
          </a:p>
          <a:p>
            <a:pPr eaLnBrk="1" hangingPunct="1"/>
            <a:endParaRPr lang="en-US" altLang="pl-PL" dirty="0" smtClean="0"/>
          </a:p>
          <a:p>
            <a:pPr eaLnBrk="1" hangingPunct="1"/>
            <a:endParaRPr lang="en-US" altLang="pl-P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764704"/>
            <a:ext cx="1956275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pl-PL" altLang="pl-PL" sz="3200" dirty="0" smtClean="0"/>
              <a:t>Situația specifică a copilului într-o familie de plasament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924425"/>
          </a:xfrm>
        </p:spPr>
        <p:txBody>
          <a:bodyPr/>
          <a:lstStyle/>
          <a:p>
            <a:pPr eaLnBrk="1" hangingPunct="1"/>
            <a:r>
              <a:rPr lang="pl-PL" altLang="pl-PL" dirty="0" smtClean="0"/>
              <a:t>În sistemul de plasament se pot identifica anumite modele de comportament între adulții care au în grijă un copil.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84538"/>
            <a:ext cx="6637338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4076700"/>
            <a:ext cx="12319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pl-PL" altLang="pl-PL" sz="3600" dirty="0" smtClean="0"/>
              <a:t>O familie disfuncțională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o-RO" altLang="pl-PL" sz="2400" dirty="0" smtClean="0"/>
              <a:t>Nu funcționează în mod eficient în sarcinile legate de</a:t>
            </a:r>
            <a:r>
              <a:rPr lang="en-US" altLang="pl-PL" sz="2400" dirty="0" smtClean="0"/>
              <a:t>:</a:t>
            </a:r>
          </a:p>
          <a:p>
            <a:pPr eaLnBrk="1" hangingPunct="1">
              <a:buFontTx/>
              <a:buChar char="-"/>
            </a:pPr>
            <a:r>
              <a:rPr lang="ro-RO" altLang="pl-PL" sz="2400" dirty="0" smtClean="0"/>
              <a:t>Executarea sarcinilor de zi de zi</a:t>
            </a:r>
            <a:endParaRPr lang="en-US" altLang="pl-PL" sz="2400" dirty="0" smtClean="0"/>
          </a:p>
          <a:p>
            <a:pPr eaLnBrk="1" hangingPunct="1">
              <a:buFontTx/>
              <a:buChar char="-"/>
            </a:pPr>
            <a:r>
              <a:rPr lang="ro-RO" altLang="pl-PL" sz="2400" dirty="0" smtClean="0"/>
              <a:t>Satisfacerea  nevoilor materiale</a:t>
            </a:r>
            <a:endParaRPr lang="en-US" altLang="pl-PL" sz="2400" dirty="0" smtClean="0"/>
          </a:p>
          <a:p>
            <a:pPr eaLnBrk="1" hangingPunct="1">
              <a:buFontTx/>
              <a:buChar char="-"/>
            </a:pPr>
            <a:r>
              <a:rPr lang="ro-RO" altLang="pl-PL" sz="2400" dirty="0"/>
              <a:t>Satisfacerea </a:t>
            </a:r>
            <a:r>
              <a:rPr lang="ro-RO" altLang="pl-PL" sz="2400" dirty="0" smtClean="0"/>
              <a:t> nevoilor existențiale ale membrilor </a:t>
            </a:r>
          </a:p>
          <a:p>
            <a:pPr eaLnBrk="1" hangingPunct="1">
              <a:buFontTx/>
              <a:buChar char="-"/>
            </a:pPr>
            <a:r>
              <a:rPr lang="pl-PL" altLang="pl-PL" sz="2400" dirty="0" smtClean="0"/>
              <a:t>Nu oferă posibilități de dezvoltare individuală</a:t>
            </a:r>
            <a:r>
              <a:rPr lang="ro-RO" altLang="pl-PL" sz="2400" dirty="0" smtClean="0"/>
              <a:t> pentru fiecare membru din familie</a:t>
            </a:r>
            <a:r>
              <a:rPr lang="en-US" altLang="pl-PL" sz="2400" dirty="0" smtClean="0"/>
              <a:t>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l-PL" altLang="pl-PL" sz="2400" dirty="0" smtClean="0"/>
              <a:t>Nu oferă sprijin în cazul dificultăților </a:t>
            </a:r>
            <a:r>
              <a:rPr lang="en-US" altLang="pl-PL" sz="2400" dirty="0" smtClean="0"/>
              <a:t>(</a:t>
            </a:r>
            <a:r>
              <a:rPr lang="en-US" altLang="pl-PL" sz="2400" dirty="0" err="1" smtClean="0"/>
              <a:t>Świętochowski</a:t>
            </a:r>
            <a:r>
              <a:rPr lang="en-US" altLang="pl-PL" sz="2400" dirty="0" smtClean="0"/>
              <a:t>, 2014).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434764" y="457200"/>
            <a:ext cx="7577911" cy="838200"/>
          </a:xfrm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Tipuri de disfuncționalitate familială</a:t>
            </a:r>
            <a:endParaRPr lang="pl-PL" sz="36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6407371"/>
              </p:ext>
            </p:extLst>
          </p:nvPr>
        </p:nvGraphicFramePr>
        <p:xfrm>
          <a:off x="2179637" y="1563688"/>
          <a:ext cx="609600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endParaRPr lang="pl-PL" altLang="pl-PL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altLang="pl-PL" dirty="0" smtClean="0"/>
              <a:t>		Într-o atmosferă familială nefavorabilă nu sunt satisfăcute nevoile materiale și nici cele emoționale</a:t>
            </a:r>
            <a:r>
              <a:rPr lang="pl-PL" altLang="pl-PL" sz="2800" dirty="0" smtClean="0"/>
              <a:t>, care sunt esențiale dezvoltării normale.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altLang="pl-PL" dirty="0" smtClean="0"/>
              <a:t>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altLang="pl-PL" dirty="0" smtClean="0"/>
              <a:t>                           </a:t>
            </a:r>
          </a:p>
          <a:p>
            <a:pPr eaLnBrk="1" hangingPunct="1"/>
            <a:endParaRPr lang="pl-PL" altLang="pl-PL" dirty="0" smtClean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734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867</TotalTime>
  <Words>702</Words>
  <Application>Microsoft Office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Franklin Gothic Book</vt:lpstr>
      <vt:lpstr>Tw Cen MT</vt:lpstr>
      <vt:lpstr>Wingdings</vt:lpstr>
      <vt:lpstr>Wingdings 2</vt:lpstr>
      <vt:lpstr>Średni</vt:lpstr>
      <vt:lpstr>IMAGINEA PSIHOLOGICĂ A UNUI COPIL AFLAT ÎN PLASAMENT    PROIECTUL FALEFOS </vt:lpstr>
      <vt:lpstr>Despre proiect…</vt:lpstr>
      <vt:lpstr>Obiectivul general al proiectului</vt:lpstr>
      <vt:lpstr>Probleme principale</vt:lpstr>
      <vt:lpstr>Motivele pentru care copiii ajung la familii de plasament</vt:lpstr>
      <vt:lpstr>Situația specifică a copilului într-o familie de plasament</vt:lpstr>
      <vt:lpstr>O familie disfuncțională</vt:lpstr>
      <vt:lpstr>Tipuri de disfuncționalitate familială</vt:lpstr>
      <vt:lpstr>PowerPoint Presentation</vt:lpstr>
      <vt:lpstr>Probleme majore ale copiilor care trăiesc în familii de plasament</vt:lpstr>
      <vt:lpstr>Performanța școlară a copiilor din familiile de plasament</vt:lpstr>
      <vt:lpstr>Teorie de realitate personală</vt:lpstr>
      <vt:lpstr>Familia de plasament vs. copiii</vt:lpstr>
      <vt:lpstr>Aspecte negative ale plasmentului familial</vt:lpstr>
      <vt:lpstr>Direcția îngrijirii psihologice</vt:lpstr>
      <vt:lpstr>Învățare familială</vt:lpstr>
      <vt:lpstr>PowerPoint Presentation</vt:lpstr>
      <vt:lpstr>Bibliografie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Psychologiczne aspekty rozwoju i edukacji dzieci w środowisku rodzin zastępczych  Psychological aspects  of development and education  in the environment of foster families</dc:title>
  <dc:creator>User</dc:creator>
  <cp:lastModifiedBy>Kovacs Anna</cp:lastModifiedBy>
  <cp:revision>89</cp:revision>
  <dcterms:created xsi:type="dcterms:W3CDTF">2014-10-01T20:51:55Z</dcterms:created>
  <dcterms:modified xsi:type="dcterms:W3CDTF">2020-05-07T14:57:46Z</dcterms:modified>
</cp:coreProperties>
</file>